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flight attendant knows the details.,From aircraft and stock to passenger preferences.,Know your aircraft. Stay on top of stock and cabin details.,Know your passengers. Read, record, request their preferences.,Stay ready. Use one tool or plan the whole trip.,Illustrated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your aircraft.,Stay on top of your assets—from aircraft to stock.,Open Aircraft. Check the company and tail number.,Review stock, cabin notes, and saved aircraft guides.,Save changes. Keep the details ready for your next flight.,Illustrated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your passengers.,Read, record, request their preferences.,Read their saved likes, needs, and allergies.,Record changes and save them to the right person.,Request preferences with Share access when your role allows.,Illustrated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help with the whole trip?,Start with what you know. Fill in the rest as plans settle.,Open Build Trip. Add the Trip # and flight details.,Use Add PAX and Add Crew. Check every name.,Save Flight when the required details are ready.,Illustrated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your cabin service.,Keep meals and supplies with the right flight leg.,Write Service Notes for this flight.,Choose Catering &amp; Shopping to plan meals and supplies.,Save catering and shopping separately. Confirm orders with the caterer.,Illustrated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receipts together.,Make post-flight expenses easier to review.,Open Expenses. Choose the right flight leg.,Use Scan Receipt → Add Expense, or enter it by hand.,Check the merchant, date, and amount. Then save.,Illustrated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with your report.,A clear wrap-up for your post-flight notes.,Save final notes. Open Trip Report on Home.,Choose the trip and the sections you want to share.,Review the report. Choose Download PDF or Print Report.,Illustrated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ready for the trip.,Use one tool or follow the whole trip—from pre-flight to post-flight.,Check a passenger or aircraft whenever you need to.,Plan cabin service, track expenses, and finish your report.,Open Help &amp; training for short steps and videos.,Illustrated examples only. Some aircraft details remain browser-only. Save each area separately. Check UTC departure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01</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A great flight attendant knows the details.</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From aircraft and stock to passenger preferences.</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Know your aircraft. Stay on top of stock and cabin details.</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Know your passengers. Read, record, request their preferences.</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Stay ready. Use one tool or plan the whole trip.</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Aircraft &amp; stock</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Passenger preferences</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Pre-flight to post-flight</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02</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Know your aircraft.</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Stay on top of your assets—from aircraft to stock.</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Open Aircraft. Check the company and tail number.</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Review stock, cabin notes, and saved aircraft guides.</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Save changes. Keep the details ready for your next flight.</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Tail number: N100EX</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Stock · Cabin notes · Guides</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Save Aircraft</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03</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Know your passengers.</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Read, record, request their preferences.</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Read their saved likes, needs, and allergies.</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Record changes and save them to the right person.</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Request preferences with Share access when your role allows.</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Read preferences</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Record → Save updates</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Share access → Preferences link</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04</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Want help with the whole trip?</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Start with what you know. Fill in the rest as plans settle.</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Open Build Trip. Add the Trip # and flight details.</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Use Add PAX and Add Crew. Check every name.</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Save Flight when the required details are ready.</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Trip # 1001 · PHX → AFW</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Add PAX     Add Crew</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Save Flight</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05</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Plan your cabin service.</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Keep meals and supplies with the right flight leg.</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Write Service Notes for this flight.</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Choose Catering &amp; Shopping to plan meals and supplies.</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Save catering and shopping separately. Confirm orders with the caterer.</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Service Notes</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Catering &amp; Shopping</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Save each area</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06</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Keep receipts together.</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Make post-flight expenses easier to review.</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Open Expenses. Choose the right flight leg.</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Use Scan Receipt → Add Expense, or enter it by hand.</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Check the merchant, date, and amount. Then save.</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Expenses → Choose leg</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Scan Receipt → Add Expense</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Check → Save</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07</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Finish with your report.</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A clear wrap-up for your post-flight notes.</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Save final notes. Open Trip Report on Home.</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Choose the trip and the sections you want to share.</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Review the report. Choose Download PDF or Print Report.</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Trip Report</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Choose trip → Review</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Download PDF     Print Report</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9"/>
        </a:solidFill>
      </p:bgPr>
    </p:bg>
    <p:spTree>
      <p:nvGrpSpPr>
        <p:cNvPr id="1" name=""/>
        <p:cNvGrpSpPr/>
        <p:nvPr/>
      </p:nvGrpSpPr>
      <p:grpSpPr>
        <a:xfrm>
          <a:off x="0" y="0"/>
          <a:ext cx="0" cy="0"/>
          <a:chOff x="0" y="0"/>
          <a:chExt cx="0" cy="0"/>
        </a:xfrm>
      </p:grpSpPr>
      <p:sp>
        <p:nvSpPr>
          <p:cNvPr id="2" name="Shape 0"/>
          <p:cNvSpPr/>
          <p:nvPr/>
        </p:nvSpPr>
        <p:spPr>
          <a:xfrm>
            <a:off x="0" y="0"/>
            <a:ext cx="12192000" cy="895350"/>
          </a:xfrm>
          <a:prstGeom prst="rect">
            <a:avLst/>
          </a:prstGeom>
          <a:solidFill>
            <a:srgbClr val="172437"/>
          </a:solidFill>
          <a:ln w="6350">
            <a:solidFill>
              <a:srgbClr val="172437"/>
            </a:solidFill>
            <a:prstDash val="solid"/>
          </a:ln>
        </p:spPr>
      </p:sp>
      <p:sp>
        <p:nvSpPr>
          <p:cNvPr id="3" name="Shape 1"/>
          <p:cNvSpPr/>
          <p:nvPr/>
        </p:nvSpPr>
        <p:spPr>
          <a:xfrm>
            <a:off x="0" y="857250"/>
            <a:ext cx="12192000" cy="47625"/>
          </a:xfrm>
          <a:prstGeom prst="rect">
            <a:avLst/>
          </a:prstGeom>
          <a:solidFill>
            <a:srgbClr val="C7A35B"/>
          </a:solidFill>
          <a:ln w="6350">
            <a:solidFill>
              <a:srgbClr val="C7A35B"/>
            </a:solidFill>
            <a:prstDash val="solid"/>
          </a:ln>
        </p:spPr>
      </p:sp>
      <p:sp>
        <p:nvSpPr>
          <p:cNvPr id="4" name="Text 2"/>
          <p:cNvSpPr/>
          <p:nvPr/>
        </p:nvSpPr>
        <p:spPr>
          <a:xfrm>
            <a:off x="457200" y="266700"/>
            <a:ext cx="3333750" cy="419100"/>
          </a:xfrm>
          <a:prstGeom prst="rect">
            <a:avLst/>
          </a:prstGeom>
          <a:noFill/>
          <a:ln/>
        </p:spPr>
        <p:txBody>
          <a:bodyPr wrap="square" lIns="0" tIns="0" rIns="0" bIns="0" rtlCol="0" anchor="t">
            <a:normAutofit/>
          </a:bodyPr>
          <a:lstStyle/>
          <a:p>
            <a:pPr indent="0" marL="0">
              <a:buNone/>
            </a:pPr>
            <a:r>
              <a:rPr lang="en-US" sz="2100" b="1" dirty="0">
                <a:solidFill>
                  <a:srgbClr val="FFFDF9"/>
                </a:solidFill>
                <a:latin typeface="Arial" pitchFamily="34" charset="0"/>
                <a:ea typeface="Arial" pitchFamily="34" charset="-122"/>
                <a:cs typeface="Arial" pitchFamily="34" charset="-120"/>
              </a:rPr>
              <a:t>PAX PREF</a:t>
            </a:r>
            <a:endParaRPr lang="en-US" sz="2100" dirty="0"/>
          </a:p>
        </p:txBody>
      </p:sp>
      <p:sp>
        <p:nvSpPr>
          <p:cNvPr id="5" name="Text 3"/>
          <p:cNvSpPr/>
          <p:nvPr/>
        </p:nvSpPr>
        <p:spPr>
          <a:xfrm>
            <a:off x="7143750" y="352425"/>
            <a:ext cx="4572000" cy="285750"/>
          </a:xfrm>
          <a:prstGeom prst="rect">
            <a:avLst/>
          </a:prstGeom>
          <a:noFill/>
          <a:ln/>
        </p:spPr>
        <p:txBody>
          <a:bodyPr wrap="square" lIns="0" tIns="0" rIns="0" bIns="0" rtlCol="0" anchor="t">
            <a:normAutofit/>
          </a:bodyPr>
          <a:lstStyle/>
          <a:p>
            <a:pPr indent="0" marL="0">
              <a:buNone/>
            </a:pPr>
            <a:r>
              <a:rPr lang="en-US" sz="1350" b="1" dirty="0">
                <a:solidFill>
                  <a:srgbClr val="E4C992"/>
                </a:solidFill>
                <a:latin typeface="Arial" pitchFamily="34" charset="0"/>
                <a:ea typeface="Arial" pitchFamily="34" charset="-122"/>
                <a:cs typeface="Arial" pitchFamily="34" charset="-120"/>
              </a:rPr>
              <a:t>A FLIGHT ATTENDANT’S BEST TOOLBOX</a:t>
            </a:r>
            <a:endParaRPr lang="en-US" sz="1350" dirty="0"/>
          </a:p>
        </p:txBody>
      </p:sp>
      <p:sp>
        <p:nvSpPr>
          <p:cNvPr id="6" name="Text 4"/>
          <p:cNvSpPr/>
          <p:nvPr/>
        </p:nvSpPr>
        <p:spPr>
          <a:xfrm>
            <a:off x="457200" y="1152525"/>
            <a:ext cx="4762500" cy="304800"/>
          </a:xfrm>
          <a:prstGeom prst="rect">
            <a:avLst/>
          </a:prstGeom>
          <a:noFill/>
          <a:ln/>
        </p:spPr>
        <p:txBody>
          <a:bodyPr wrap="square" lIns="0" tIns="0" rIns="0" bIns="0" rtlCol="0" anchor="t">
            <a:normAutofit/>
          </a:bodyPr>
          <a:lstStyle/>
          <a:p>
            <a:pPr indent="0" marL="0">
              <a:buNone/>
            </a:pPr>
            <a:r>
              <a:rPr lang="en-US" sz="1200" b="1" dirty="0">
                <a:solidFill>
                  <a:srgbClr val="8B6B30"/>
                </a:solidFill>
                <a:latin typeface="Arial" pitchFamily="34" charset="0"/>
                <a:ea typeface="Arial" pitchFamily="34" charset="-122"/>
                <a:cs typeface="Arial" pitchFamily="34" charset="-120"/>
              </a:rPr>
              <a:t>QUICK START / 08</a:t>
            </a:r>
            <a:endParaRPr lang="en-US" sz="1200" dirty="0"/>
          </a:p>
        </p:txBody>
      </p:sp>
      <p:sp>
        <p:nvSpPr>
          <p:cNvPr id="7" name="Text 5"/>
          <p:cNvSpPr/>
          <p:nvPr/>
        </p:nvSpPr>
        <p:spPr>
          <a:xfrm>
            <a:off x="457200" y="1504950"/>
            <a:ext cx="5619750" cy="962025"/>
          </a:xfrm>
          <a:prstGeom prst="rect">
            <a:avLst/>
          </a:prstGeom>
          <a:noFill/>
          <a:ln/>
        </p:spPr>
        <p:txBody>
          <a:bodyPr wrap="square" lIns="0" tIns="0" rIns="0" bIns="0" rtlCol="0" anchor="t">
            <a:normAutofit/>
          </a:bodyPr>
          <a:lstStyle/>
          <a:p>
            <a:pPr indent="0" marL="0">
              <a:buNone/>
            </a:pPr>
            <a:r>
              <a:rPr lang="en-US" sz="3225" b="1" dirty="0">
                <a:solidFill>
                  <a:srgbClr val="172437"/>
                </a:solidFill>
                <a:latin typeface="Arial" pitchFamily="34" charset="0"/>
                <a:ea typeface="Arial" pitchFamily="34" charset="-122"/>
                <a:cs typeface="Arial" pitchFamily="34" charset="-120"/>
              </a:rPr>
              <a:t>Stay ready for the trip.</a:t>
            </a:r>
            <a:endParaRPr lang="en-US" sz="3225" dirty="0"/>
          </a:p>
        </p:txBody>
      </p:sp>
      <p:sp>
        <p:nvSpPr>
          <p:cNvPr id="8" name="Text 6"/>
          <p:cNvSpPr/>
          <p:nvPr/>
        </p:nvSpPr>
        <p:spPr>
          <a:xfrm>
            <a:off x="457200" y="2562225"/>
            <a:ext cx="5524500" cy="571500"/>
          </a:xfrm>
          <a:prstGeom prst="rect">
            <a:avLst/>
          </a:prstGeom>
          <a:noFill/>
          <a:ln/>
        </p:spPr>
        <p:txBody>
          <a:bodyPr wrap="square" lIns="0" tIns="0" rIns="0" bIns="0" rtlCol="0" anchor="t">
            <a:normAutofit/>
          </a:bodyPr>
          <a:lstStyle/>
          <a:p>
            <a:pPr indent="0" marL="0">
              <a:buNone/>
            </a:pPr>
            <a:r>
              <a:rPr lang="en-US" sz="1650" dirty="0">
                <a:solidFill>
                  <a:srgbClr val="53606E"/>
                </a:solidFill>
                <a:latin typeface="Arial" pitchFamily="34" charset="0"/>
                <a:ea typeface="Arial" pitchFamily="34" charset="-122"/>
                <a:cs typeface="Arial" pitchFamily="34" charset="-120"/>
              </a:rPr>
              <a:t>Use one tool or follow the whole trip—from pre-flight to post-flight.</a:t>
            </a:r>
            <a:endParaRPr lang="en-US" sz="1650" dirty="0"/>
          </a:p>
        </p:txBody>
      </p:sp>
      <p:sp>
        <p:nvSpPr>
          <p:cNvPr id="9" name="Shape 7"/>
          <p:cNvSpPr/>
          <p:nvPr/>
        </p:nvSpPr>
        <p:spPr>
          <a:xfrm>
            <a:off x="457200" y="3286125"/>
            <a:ext cx="285750" cy="285750"/>
          </a:xfrm>
          <a:prstGeom prst="ellipse">
            <a:avLst/>
          </a:prstGeom>
          <a:solidFill>
            <a:srgbClr val="C7A35B"/>
          </a:solidFill>
          <a:ln w="12700">
            <a:solidFill>
              <a:srgbClr val="C7A35B"/>
            </a:solidFill>
            <a:prstDash val="solid"/>
          </a:ln>
        </p:spPr>
      </p:sp>
      <p:sp>
        <p:nvSpPr>
          <p:cNvPr id="10" name="Text 8"/>
          <p:cNvSpPr/>
          <p:nvPr/>
        </p:nvSpPr>
        <p:spPr>
          <a:xfrm>
            <a:off x="552450" y="331470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1</a:t>
            </a:r>
            <a:endParaRPr lang="en-US" sz="1275" dirty="0"/>
          </a:p>
        </p:txBody>
      </p:sp>
      <p:sp>
        <p:nvSpPr>
          <p:cNvPr id="11" name="Text 9"/>
          <p:cNvSpPr/>
          <p:nvPr/>
        </p:nvSpPr>
        <p:spPr>
          <a:xfrm>
            <a:off x="895350" y="325755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Check a passenger or aircraft whenever you need to.</a:t>
            </a:r>
            <a:endParaRPr lang="en-US" sz="1725" dirty="0"/>
          </a:p>
        </p:txBody>
      </p:sp>
      <p:sp>
        <p:nvSpPr>
          <p:cNvPr id="12" name="Shape 10"/>
          <p:cNvSpPr/>
          <p:nvPr/>
        </p:nvSpPr>
        <p:spPr>
          <a:xfrm>
            <a:off x="457200" y="4019550"/>
            <a:ext cx="285750" cy="285750"/>
          </a:xfrm>
          <a:prstGeom prst="ellipse">
            <a:avLst/>
          </a:prstGeom>
          <a:solidFill>
            <a:srgbClr val="C7A35B"/>
          </a:solidFill>
          <a:ln w="12700">
            <a:solidFill>
              <a:srgbClr val="C7A35B"/>
            </a:solidFill>
            <a:prstDash val="solid"/>
          </a:ln>
        </p:spPr>
      </p:sp>
      <p:sp>
        <p:nvSpPr>
          <p:cNvPr id="13" name="Text 11"/>
          <p:cNvSpPr/>
          <p:nvPr/>
        </p:nvSpPr>
        <p:spPr>
          <a:xfrm>
            <a:off x="552450" y="4048125"/>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2</a:t>
            </a:r>
            <a:endParaRPr lang="en-US" sz="1275" dirty="0"/>
          </a:p>
        </p:txBody>
      </p:sp>
      <p:sp>
        <p:nvSpPr>
          <p:cNvPr id="14" name="Text 12"/>
          <p:cNvSpPr/>
          <p:nvPr/>
        </p:nvSpPr>
        <p:spPr>
          <a:xfrm>
            <a:off x="895350" y="3990975"/>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Plan cabin service, track expenses, and finish your report.</a:t>
            </a:r>
            <a:endParaRPr lang="en-US" sz="1725" dirty="0"/>
          </a:p>
        </p:txBody>
      </p:sp>
      <p:sp>
        <p:nvSpPr>
          <p:cNvPr id="15" name="Shape 13"/>
          <p:cNvSpPr/>
          <p:nvPr/>
        </p:nvSpPr>
        <p:spPr>
          <a:xfrm>
            <a:off x="457200" y="4752975"/>
            <a:ext cx="285750" cy="285750"/>
          </a:xfrm>
          <a:prstGeom prst="ellipse">
            <a:avLst/>
          </a:prstGeom>
          <a:solidFill>
            <a:srgbClr val="C7A35B"/>
          </a:solidFill>
          <a:ln w="12700">
            <a:solidFill>
              <a:srgbClr val="C7A35B"/>
            </a:solidFill>
            <a:prstDash val="solid"/>
          </a:ln>
        </p:spPr>
      </p:sp>
      <p:sp>
        <p:nvSpPr>
          <p:cNvPr id="16" name="Text 14"/>
          <p:cNvSpPr/>
          <p:nvPr/>
        </p:nvSpPr>
        <p:spPr>
          <a:xfrm>
            <a:off x="552450" y="4781550"/>
            <a:ext cx="190500" cy="238125"/>
          </a:xfrm>
          <a:prstGeom prst="rect">
            <a:avLst/>
          </a:prstGeom>
          <a:noFill/>
          <a:ln/>
        </p:spPr>
        <p:txBody>
          <a:bodyPr wrap="square" lIns="0" tIns="0" rIns="0" bIns="0" rtlCol="0" anchor="t">
            <a:normAutofit/>
          </a:bodyPr>
          <a:lstStyle/>
          <a:p>
            <a:pPr indent="0" marL="0">
              <a:buNone/>
            </a:pPr>
            <a:r>
              <a:rPr lang="en-US" sz="1275" b="1" dirty="0">
                <a:solidFill>
                  <a:srgbClr val="172437"/>
                </a:solidFill>
                <a:latin typeface="Arial" pitchFamily="34" charset="0"/>
                <a:ea typeface="Arial" pitchFamily="34" charset="-122"/>
                <a:cs typeface="Arial" pitchFamily="34" charset="-120"/>
              </a:rPr>
              <a:t>3</a:t>
            </a:r>
            <a:endParaRPr lang="en-US" sz="1275" dirty="0"/>
          </a:p>
        </p:txBody>
      </p:sp>
      <p:sp>
        <p:nvSpPr>
          <p:cNvPr id="17" name="Text 15"/>
          <p:cNvSpPr/>
          <p:nvPr/>
        </p:nvSpPr>
        <p:spPr>
          <a:xfrm>
            <a:off x="895350" y="4724400"/>
            <a:ext cx="4953000" cy="638175"/>
          </a:xfrm>
          <a:prstGeom prst="rect">
            <a:avLst/>
          </a:prstGeom>
          <a:noFill/>
          <a:ln/>
        </p:spPr>
        <p:txBody>
          <a:bodyPr wrap="square" lIns="0" tIns="0" rIns="0" bIns="0" rtlCol="0" anchor="t">
            <a:normAutofit/>
          </a:bodyPr>
          <a:lstStyle/>
          <a:p>
            <a:pPr indent="0" marL="0">
              <a:buNone/>
            </a:pPr>
            <a:r>
              <a:rPr lang="en-US" sz="1725" dirty="0">
                <a:solidFill>
                  <a:srgbClr val="172437"/>
                </a:solidFill>
                <a:latin typeface="Arial" pitchFamily="34" charset="0"/>
                <a:ea typeface="Arial" pitchFamily="34" charset="-122"/>
                <a:cs typeface="Arial" pitchFamily="34" charset="-120"/>
              </a:rPr>
              <a:t>Open Help &amp; training for short steps and videos.</a:t>
            </a:r>
            <a:endParaRPr lang="en-US" sz="1725" dirty="0"/>
          </a:p>
        </p:txBody>
      </p:sp>
      <p:sp>
        <p:nvSpPr>
          <p:cNvPr id="18" name="Shape 16"/>
          <p:cNvSpPr/>
          <p:nvPr/>
        </p:nvSpPr>
        <p:spPr>
          <a:xfrm>
            <a:off x="6477000" y="1809750"/>
            <a:ext cx="5219700" cy="3105150"/>
          </a:xfrm>
          <a:prstGeom prst="rect">
            <a:avLst/>
          </a:prstGeom>
          <a:solidFill>
            <a:srgbClr val="F5F0E8"/>
          </a:solidFill>
          <a:ln w="6350">
            <a:solidFill>
              <a:srgbClr val="D5CEC2"/>
            </a:solidFill>
            <a:prstDash val="solid"/>
          </a:ln>
        </p:spPr>
      </p:sp>
      <p:sp>
        <p:nvSpPr>
          <p:cNvPr id="19" name="Text 17"/>
          <p:cNvSpPr/>
          <p:nvPr/>
        </p:nvSpPr>
        <p:spPr>
          <a:xfrm>
            <a:off x="6705600" y="2028825"/>
            <a:ext cx="4572000" cy="266700"/>
          </a:xfrm>
          <a:prstGeom prst="rect">
            <a:avLst/>
          </a:prstGeom>
          <a:noFill/>
          <a:ln/>
        </p:spPr>
        <p:txBody>
          <a:bodyPr wrap="square" lIns="0" tIns="0" rIns="0" bIns="0" rtlCol="0" anchor="t">
            <a:normAutofit/>
          </a:bodyPr>
          <a:lstStyle/>
          <a:p>
            <a:pPr indent="0" marL="0">
              <a:buNone/>
            </a:pPr>
            <a:r>
              <a:rPr lang="en-US" sz="1200" b="1" dirty="0">
                <a:solidFill>
                  <a:srgbClr val="53606E"/>
                </a:solidFill>
                <a:latin typeface="Arial" pitchFamily="34" charset="0"/>
                <a:ea typeface="Arial" pitchFamily="34" charset="-122"/>
                <a:cs typeface="Arial" pitchFamily="34" charset="-120"/>
              </a:rPr>
              <a:t>EXAMPLE · NO LIVE DATA</a:t>
            </a:r>
            <a:endParaRPr lang="en-US" sz="1200" dirty="0"/>
          </a:p>
        </p:txBody>
      </p:sp>
      <p:sp>
        <p:nvSpPr>
          <p:cNvPr id="20" name="Shape 18"/>
          <p:cNvSpPr/>
          <p:nvPr/>
        </p:nvSpPr>
        <p:spPr>
          <a:xfrm>
            <a:off x="6667500" y="2514600"/>
            <a:ext cx="4838700" cy="571500"/>
          </a:xfrm>
          <a:prstGeom prst="rect">
            <a:avLst/>
          </a:prstGeom>
          <a:solidFill>
            <a:srgbClr val="FFFDF9"/>
          </a:solidFill>
          <a:ln w="6350">
            <a:solidFill>
              <a:srgbClr val="FFFDF9"/>
            </a:solidFill>
            <a:prstDash val="solid"/>
          </a:ln>
        </p:spPr>
      </p:sp>
      <p:sp>
        <p:nvSpPr>
          <p:cNvPr id="21" name="Text 19"/>
          <p:cNvSpPr/>
          <p:nvPr/>
        </p:nvSpPr>
        <p:spPr>
          <a:xfrm>
            <a:off x="6800850" y="264795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1   Your aircraft · Your passengers</a:t>
            </a:r>
            <a:endParaRPr lang="en-US" sz="1650" dirty="0"/>
          </a:p>
        </p:txBody>
      </p:sp>
      <p:sp>
        <p:nvSpPr>
          <p:cNvPr id="22" name="Shape 20"/>
          <p:cNvSpPr/>
          <p:nvPr/>
        </p:nvSpPr>
        <p:spPr>
          <a:xfrm>
            <a:off x="6667500" y="3219450"/>
            <a:ext cx="4838700" cy="571500"/>
          </a:xfrm>
          <a:prstGeom prst="rect">
            <a:avLst/>
          </a:prstGeom>
          <a:solidFill>
            <a:srgbClr val="FFFDF9"/>
          </a:solidFill>
          <a:ln w="6350">
            <a:solidFill>
              <a:srgbClr val="FFFDF9"/>
            </a:solidFill>
            <a:prstDash val="solid"/>
          </a:ln>
        </p:spPr>
      </p:sp>
      <p:sp>
        <p:nvSpPr>
          <p:cNvPr id="23" name="Text 21"/>
          <p:cNvSpPr/>
          <p:nvPr/>
        </p:nvSpPr>
        <p:spPr>
          <a:xfrm>
            <a:off x="6800850" y="3352800"/>
            <a:ext cx="4572000" cy="438150"/>
          </a:xfrm>
          <a:prstGeom prst="rect">
            <a:avLst/>
          </a:prstGeom>
          <a:noFill/>
          <a:ln/>
        </p:spPr>
        <p:txBody>
          <a:bodyPr wrap="square" lIns="0" tIns="0" rIns="0" bIns="0" rtlCol="0" anchor="t">
            <a:normAutofit/>
          </a:bodyPr>
          <a:lstStyle/>
          <a:p>
            <a:pPr indent="0" marL="0">
              <a:buNone/>
            </a:pPr>
            <a:r>
              <a:rPr lang="en-US" sz="1650" dirty="0">
                <a:solidFill>
                  <a:srgbClr val="172437"/>
                </a:solidFill>
                <a:latin typeface="Arial" pitchFamily="34" charset="0"/>
                <a:ea typeface="Arial" pitchFamily="34" charset="-122"/>
                <a:cs typeface="Arial" pitchFamily="34" charset="-120"/>
              </a:rPr>
              <a:t>2   Your cabin service · Your report</a:t>
            </a:r>
            <a:endParaRPr lang="en-US" sz="1650" dirty="0"/>
          </a:p>
        </p:txBody>
      </p:sp>
      <p:sp>
        <p:nvSpPr>
          <p:cNvPr id="24" name="Shape 22"/>
          <p:cNvSpPr/>
          <p:nvPr/>
        </p:nvSpPr>
        <p:spPr>
          <a:xfrm>
            <a:off x="6667500" y="3924300"/>
            <a:ext cx="4838700" cy="571500"/>
          </a:xfrm>
          <a:prstGeom prst="rect">
            <a:avLst/>
          </a:prstGeom>
          <a:solidFill>
            <a:srgbClr val="172437"/>
          </a:solidFill>
          <a:ln w="6350">
            <a:solidFill>
              <a:srgbClr val="172437"/>
            </a:solidFill>
            <a:prstDash val="solid"/>
          </a:ln>
        </p:spPr>
      </p:sp>
      <p:sp>
        <p:nvSpPr>
          <p:cNvPr id="25" name="Text 23"/>
          <p:cNvSpPr/>
          <p:nvPr/>
        </p:nvSpPr>
        <p:spPr>
          <a:xfrm>
            <a:off x="6800850" y="4057650"/>
            <a:ext cx="4572000" cy="438150"/>
          </a:xfrm>
          <a:prstGeom prst="rect">
            <a:avLst/>
          </a:prstGeom>
          <a:noFill/>
          <a:ln/>
        </p:spPr>
        <p:txBody>
          <a:bodyPr wrap="square" lIns="0" tIns="0" rIns="0" bIns="0" rtlCol="0" anchor="t">
            <a:normAutofit/>
          </a:bodyPr>
          <a:lstStyle/>
          <a:p>
            <a:pPr indent="0" marL="0">
              <a:buNone/>
            </a:pPr>
            <a:r>
              <a:rPr lang="en-US" sz="1650" b="1" dirty="0">
                <a:solidFill>
                  <a:srgbClr val="FFFDF9"/>
                </a:solidFill>
                <a:latin typeface="Arial" pitchFamily="34" charset="0"/>
                <a:ea typeface="Arial" pitchFamily="34" charset="-122"/>
                <a:cs typeface="Arial" pitchFamily="34" charset="-120"/>
              </a:rPr>
              <a:t>3   pax.randijo.co/help</a:t>
            </a:r>
            <a:endParaRPr lang="en-US" sz="1650" dirty="0"/>
          </a:p>
        </p:txBody>
      </p:sp>
      <p:sp>
        <p:nvSpPr>
          <p:cNvPr id="26" name="Shape 24"/>
          <p:cNvSpPr/>
          <p:nvPr/>
        </p:nvSpPr>
        <p:spPr>
          <a:xfrm>
            <a:off x="457200" y="5791200"/>
            <a:ext cx="11258550" cy="9525"/>
          </a:xfrm>
          <a:prstGeom prst="rect">
            <a:avLst/>
          </a:prstGeom>
          <a:solidFill>
            <a:srgbClr val="D5CEC2"/>
          </a:solidFill>
          <a:ln w="6350">
            <a:solidFill>
              <a:srgbClr val="D5CEC2"/>
            </a:solidFill>
            <a:prstDash val="solid"/>
          </a:ln>
        </p:spPr>
      </p:sp>
      <p:sp>
        <p:nvSpPr>
          <p:cNvPr id="27" name="Text 25"/>
          <p:cNvSpPr/>
          <p:nvPr/>
        </p:nvSpPr>
        <p:spPr>
          <a:xfrm>
            <a:off x="457200" y="5934075"/>
            <a:ext cx="704850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PAX Pref was created by Corporate Flight Attendant Randi Johnson Thraves.</a:t>
            </a:r>
            <a:endParaRPr lang="en-US" sz="1050" dirty="0"/>
          </a:p>
        </p:txBody>
      </p:sp>
      <p:sp>
        <p:nvSpPr>
          <p:cNvPr id="28" name="Text 26"/>
          <p:cNvSpPr/>
          <p:nvPr/>
        </p:nvSpPr>
        <p:spPr>
          <a:xfrm>
            <a:off x="457200" y="6181725"/>
            <a:ext cx="7000875" cy="400050"/>
          </a:xfrm>
          <a:prstGeom prst="rect">
            <a:avLst/>
          </a:prstGeom>
          <a:noFill/>
          <a:ln/>
        </p:spPr>
        <p:txBody>
          <a:bodyPr wrap="square" lIns="0" tIns="0" rIns="0" bIns="0" rtlCol="0" anchor="t">
            <a:normAutofit/>
          </a:bodyPr>
          <a:lstStyle/>
          <a:p>
            <a:pPr indent="0" marL="0">
              <a:buNone/>
            </a:pPr>
            <a:r>
              <a:rPr lang="en-US" sz="1050" dirty="0">
                <a:solidFill>
                  <a:srgbClr val="53606E"/>
                </a:solidFill>
                <a:latin typeface="Arial" pitchFamily="34" charset="0"/>
                <a:ea typeface="Arial" pitchFamily="34" charset="-122"/>
                <a:cs typeface="Arial" pitchFamily="34" charset="-120"/>
              </a:rPr>
              <a:t>Built while working on the road—creating practical systems for today’s corporate flight attendants.</a:t>
            </a:r>
            <a:endParaRPr lang="en-US" sz="1050" dirty="0"/>
          </a:p>
        </p:txBody>
      </p:sp>
      <p:sp>
        <p:nvSpPr>
          <p:cNvPr id="29" name="Text 27"/>
          <p:cNvSpPr/>
          <p:nvPr/>
        </p:nvSpPr>
        <p:spPr>
          <a:xfrm>
            <a:off x="8382000" y="5905500"/>
            <a:ext cx="3333750" cy="228600"/>
          </a:xfrm>
          <a:prstGeom prst="rect">
            <a:avLst/>
          </a:prstGeom>
          <a:noFill/>
          <a:ln/>
        </p:spPr>
        <p:txBody>
          <a:bodyPr wrap="square" lIns="0" tIns="0" rIns="0" bIns="0" rtlCol="0" anchor="t">
            <a:normAutofit/>
          </a:bodyPr>
          <a:lstStyle/>
          <a:p>
            <a:pPr indent="0" marL="0">
              <a:buNone/>
            </a:pPr>
            <a:r>
              <a:rPr lang="en-US" sz="1050" b="1" dirty="0">
                <a:solidFill>
                  <a:srgbClr val="172437"/>
                </a:solidFill>
                <a:latin typeface="Arial" pitchFamily="34" charset="0"/>
                <a:ea typeface="Arial" pitchFamily="34" charset="-122"/>
                <a:cs typeface="Arial" pitchFamily="34" charset="-120"/>
              </a:rPr>
              <a:t>Support PAX Pref or get in touch</a:t>
            </a:r>
            <a:endParaRPr lang="en-US" sz="1050" dirty="0"/>
          </a:p>
        </p:txBody>
      </p:sp>
      <p:sp>
        <p:nvSpPr>
          <p:cNvPr id="30" name="Text 28"/>
          <p:cNvSpPr/>
          <p:nvPr/>
        </p:nvSpPr>
        <p:spPr>
          <a:xfrm>
            <a:off x="8382000" y="6115050"/>
            <a:ext cx="3333750" cy="619125"/>
          </a:xfrm>
          <a:prstGeom prst="rect">
            <a:avLst/>
          </a:prstGeom>
          <a:noFill/>
          <a:ln/>
        </p:spPr>
        <p:txBody>
          <a:bodyPr wrap="square" lIns="0" tIns="0" rIns="0" bIns="0" rtlCol="0" anchor="t">
            <a:normAutofit/>
          </a:bodyPr>
          <a:lstStyle/>
          <a:p>
            <a:pPr indent="0" marL="0">
              <a:buNone/>
            </a:pPr>
            <a:r>
              <a:rPr lang="en-US" sz="975" dirty="0">
                <a:solidFill>
                  <a:srgbClr val="53606E"/>
                </a:solidFill>
                <a:latin typeface="Arial" pitchFamily="34" charset="0"/>
                <a:ea typeface="Arial" pitchFamily="34" charset="-122"/>
                <a:cs typeface="Arial" pitchFamily="34" charset="-120"/>
              </a:rPr>
              <a:t>info@randijo.co</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Venmo: @Randi-JohnsonThraves</a:t>
            </a:r>
            <a:endParaRPr lang="en-US" sz="975" dirty="0"/>
          </a:p>
          <a:p>
            <a:pPr indent="0" marL="0">
              <a:buNone/>
            </a:pPr>
            <a:r>
              <a:rPr lang="en-US" sz="975" dirty="0">
                <a:solidFill>
                  <a:srgbClr val="53606E"/>
                </a:solidFill>
                <a:latin typeface="Arial" pitchFamily="34" charset="0"/>
                <a:ea typeface="Arial" pitchFamily="34" charset="-122"/>
                <a:cs typeface="Arial" pitchFamily="34" charset="-120"/>
              </a:rPr>
              <a:t>Zelle: 682-252-3425</a:t>
            </a:r>
            <a:endParaRPr lang="en-US" sz="97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Pax Pref - A Flight Attendant’s Best Toolbox</dc:title>
  <dc:subject>A quick start for flight attendants</dc:subject>
  <dc:creator>Randi Johnson Thraves</dc:creator>
  <cp:lastModifiedBy>Randi Johnson Thraves</cp:lastModifiedBy>
  <cp:revision>1</cp:revision>
  <dcterms:created xsi:type="dcterms:W3CDTF">2026-10-17T21:21:35Z</dcterms:created>
  <dcterms:modified xsi:type="dcterms:W3CDTF">2026-10-17T21:21:35Z</dcterms:modified>
</cp:coreProperties>
</file>